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73" r:id="rId2"/>
    <p:sldId id="257" r:id="rId3"/>
    <p:sldId id="268" r:id="rId4"/>
    <p:sldId id="261" r:id="rId5"/>
    <p:sldId id="303" r:id="rId6"/>
    <p:sldId id="269" r:id="rId7"/>
    <p:sldId id="293" r:id="rId8"/>
    <p:sldId id="274" r:id="rId9"/>
    <p:sldId id="276" r:id="rId10"/>
    <p:sldId id="294" r:id="rId11"/>
    <p:sldId id="278" r:id="rId12"/>
    <p:sldId id="295" r:id="rId13"/>
    <p:sldId id="317" r:id="rId14"/>
    <p:sldId id="285" r:id="rId15"/>
    <p:sldId id="297" r:id="rId16"/>
    <p:sldId id="284" r:id="rId17"/>
    <p:sldId id="306" r:id="rId18"/>
    <p:sldId id="319" r:id="rId19"/>
    <p:sldId id="307" r:id="rId20"/>
    <p:sldId id="308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288" r:id="rId29"/>
    <p:sldId id="318" r:id="rId30"/>
    <p:sldId id="299" r:id="rId31"/>
    <p:sldId id="277" r:id="rId32"/>
    <p:sldId id="302" r:id="rId33"/>
    <p:sldId id="279" r:id="rId34"/>
    <p:sldId id="280" r:id="rId35"/>
    <p:sldId id="281" r:id="rId36"/>
    <p:sldId id="282" r:id="rId37"/>
    <p:sldId id="305" r:id="rId38"/>
    <p:sldId id="267" r:id="rId39"/>
  </p:sldIdLst>
  <p:sldSz cx="12192000" cy="6858000"/>
  <p:notesSz cx="6742113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ert RODARIE" initials="HR" lastIdx="1" clrIdx="0">
    <p:extLst>
      <p:ext uri="{19B8F6BF-5375-455C-9EA6-DF929625EA0E}">
        <p15:presenceInfo xmlns:p15="http://schemas.microsoft.com/office/powerpoint/2012/main" userId="S::hubert.rodarie@af2i.org::a0c8bdbc-8f7d-4a09-a8a1-eb1c45d287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374"/>
    </p:cViewPr>
  </p:sorterViewPr>
  <p:notesViewPr>
    <p:cSldViewPr snapToGrid="0">
      <p:cViewPr varScale="1">
        <p:scale>
          <a:sx n="78" d="100"/>
          <a:sy n="78" d="100"/>
        </p:scale>
        <p:origin x="40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BBA8D2-26DA-C226-8516-4811858FDB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3CB6CA-2DAD-A9F6-3AB6-F40F561E81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BF299-E725-4BE3-85F6-E80AEC96D9A9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750885-596D-86A0-B7A4-3551E6B28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5FE3E4-3905-076D-5BF2-1938F45EF4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5C7FC-4107-4C63-B52B-CB82B2AFE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07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507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2D09ED9B-7D8B-4D88-AACA-2CF27FF18131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80333"/>
            <a:ext cx="2921582" cy="495506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FE455891-D8A4-483F-8CC0-0A8D2A897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3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Sous la thématique « investisseur institutionnel dans la cité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55891-D8A4-483F-8CC0-0A8D2A89737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78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A30AF-899E-414A-BF4C-5B711406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22D8C8-8A7B-4D37-A29A-46954AC33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56CD60-DED1-43C5-94DA-A164A10F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98EE9-2F3D-4DCA-94A3-CB165B85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85AAC5-A2A5-499C-A9B5-739EC02E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8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B3EA9-266D-4C69-B67D-4E17A26D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1375B3-1DB1-4D8E-8D20-CFA9340C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7FB034-D324-4354-9B1E-A20B5554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D61286-FE46-45B8-AF5E-1AC75171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4AF3DF-C3CD-4001-B7E3-E621C1FD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4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4AA9DD-0841-4750-97C2-CD0470536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C83233-6AEF-4FE4-A543-8CD102186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438EA8-8694-46E1-A5CB-D91C3870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0B976E-E6D8-4F24-A1CA-FB71037E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4627E1-779B-49F6-B448-12A68BDA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13341-2364-4605-A74A-B805027A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D680B-35B1-45FF-9CC3-14122E96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8FF9AE-2CF5-4925-B33D-D2DFF82E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8F818-1146-4D52-89B6-5EA2304E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FED6F1-63B5-485D-BEA5-A7A726B9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04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C2204-20E3-4F05-8640-5861F568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CEC826-5AF0-4C91-9A30-C90C2D77D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F099A4-AD37-4A83-B86F-4458937B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BE58F-E5B0-4308-9D12-8F8CFE6A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DF6846-65AE-489D-96B4-25969F1D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7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FF5DB-B829-41A2-849C-2D0CD87B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B2FEC-D893-4E1D-A64E-99064F23A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14EA59-8D23-4272-9309-F3AB26F30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8B60EB-174C-4A97-B2B3-036DFAAD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A7247-EB0B-4122-B0B5-93AACE20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0FD83C-BDEF-4592-8089-5EA761AF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04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058B2-54B1-4296-80DF-1E477C67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45E9DE-FD0E-41DD-A0AE-69E629C64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455E25-B7AE-465A-B849-6A17A7189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AC0D4B-948E-477C-A380-C2570BF67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6F67A4-8E2B-4B8B-89C0-6D7B5D23B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3BCD3E-3F43-4913-B919-7DC2DA84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395605-33EB-415A-8B01-D7982A47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DB0FA9-8467-4382-8AB8-BBEABA23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5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A6FCB-4D8E-46C1-A05A-15A2AA08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244627-73EE-4CAD-A8F0-4827F929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687158-6452-413D-8089-DA7703AF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790BE6-5430-4750-8A2E-CF90DA55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25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96E71D-EB87-4247-8E24-F76580A5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69BEE6-9682-4F60-9EF2-9ED71FEC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A7ADBA-95B9-48EC-98C9-948906F6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52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667F0-6B87-477E-8820-ABCD59B7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DAE78C-6B60-419A-8272-CBF32983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C7BC4B-6392-4879-914B-F654A6B83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6BFBC9-B81B-4F90-B4B9-9FE52466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D2DB15-92E0-4232-8118-A19181E4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4D846D-0A03-4100-9334-09A9B4D0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01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A5DE4-AE15-4A5B-A952-2B8D1320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61E951-4FF5-4003-9E27-9C9959BF0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C47E2-3002-4437-AC6B-A55943D5D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64F3D4-5CDE-4682-B6DB-7F365139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88DE38-749C-4344-8B0D-695B999F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863EB7-3203-4608-B0A9-BC9BB403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19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3138D3-92F2-4158-94DA-5620CA78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5E8948-906F-4808-80E3-D0A615E7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4ED480-4CFB-4BB4-92E4-398033589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FFDC4-19BC-4908-9601-BF0EE0B05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0247D-E57E-4C89-9712-867E9CA67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6F4C-A8A1-4511-BED0-D9A7FF7E2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4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CA2D49-3046-F10A-7252-EF718E5B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FEF6E9-EBD1-9EFC-8791-9AB86FEF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01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60D8BD-77A8-B973-B551-22D62144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77" y="1887357"/>
            <a:ext cx="8545227" cy="4501095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Répartition des portefeuilles par classes d’actifs 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selon la taille de portefeuille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276327"/>
            <a:ext cx="1065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Moindre concentration sur les obligations pour les plus petits portefeuilles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DB2A13-6582-5311-FBBD-DC94E088F0F2}"/>
              </a:ext>
            </a:extLst>
          </p:cNvPr>
          <p:cNvSpPr txBox="1"/>
          <p:nvPr/>
        </p:nvSpPr>
        <p:spPr>
          <a:xfrm>
            <a:off x="1291304" y="6190547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9168708-FCE7-267B-E62E-6476D288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405" y="1984212"/>
            <a:ext cx="2419796" cy="3924943"/>
          </a:xfrm>
        </p:spPr>
        <p:txBody>
          <a:bodyPr>
            <a:noAutofit/>
          </a:bodyPr>
          <a:lstStyle/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Obligations: </a:t>
            </a:r>
            <a:b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écart de 25,8pp entre les plus gros et les plus petits investisseurs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Liquidités:</a:t>
            </a:r>
            <a:br>
              <a:rPr lang="fr-FR" sz="1600" b="1" dirty="0">
                <a:solidFill>
                  <a:srgbClr val="002060"/>
                </a:solidFill>
              </a:rPr>
            </a:br>
            <a:r>
              <a:rPr lang="fr-FR" sz="1600" b="1" dirty="0">
                <a:solidFill>
                  <a:srgbClr val="002060"/>
                </a:solidFill>
              </a:rPr>
              <a:t>poids trois fois plus élevé dans les portefeuilles inférieurs à 2 Md€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361959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Tx/>
              <a:buFont typeface="Wingdings"/>
              <a:buNone/>
              <a:defRPr sz="2000"/>
            </a:pPr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F8EC33-7451-62D9-98F8-E80075A55A0F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1214D-BA37-67A0-256F-5C028EBE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7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9A21E5-B5AD-58E3-16FE-17C3781A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17" y="1737991"/>
            <a:ext cx="4782781" cy="4774689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Évolution de la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obligations </a:t>
            </a:r>
            <a:r>
              <a:rPr lang="fr-FR" sz="2800" b="1" dirty="0">
                <a:solidFill>
                  <a:srgbClr val="002060"/>
                </a:solidFill>
              </a:rPr>
              <a:t>dans les portefeuilles selon la famille d’institutionnels et par taille de portefeuille </a:t>
            </a:r>
            <a:r>
              <a:rPr lang="fr-FR" sz="1400" b="1" dirty="0">
                <a:solidFill>
                  <a:srgbClr val="002060"/>
                </a:solidFill>
              </a:rPr>
              <a:t>en % du total des actifs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276327"/>
            <a:ext cx="1065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 de la baisse amorcée depuis quelques années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5F50C6-B91A-4340-DBE5-60B9A697A9D2}"/>
              </a:ext>
            </a:extLst>
          </p:cNvPr>
          <p:cNvSpPr txBox="1"/>
          <p:nvPr/>
        </p:nvSpPr>
        <p:spPr>
          <a:xfrm>
            <a:off x="1439409" y="6505728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C4EA2A-B1D3-E88B-B070-D2A637C8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76726"/>
            <a:ext cx="4782780" cy="477468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C43472E-C030-F5A6-5FE2-EA104EEF498A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F3538C-A9EE-26A6-C2A9-62348493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95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49B1C6-CD84-296F-01C2-270F93CB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17" y="1703682"/>
            <a:ext cx="4951363" cy="4741915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Évolution de la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 actions </a:t>
            </a:r>
            <a:r>
              <a:rPr lang="fr-FR" sz="2800" b="1" dirty="0">
                <a:solidFill>
                  <a:srgbClr val="002060"/>
                </a:solidFill>
              </a:rPr>
              <a:t>dans les portefeuilles selon la famille d’institutionnels et par taille de portefeuille </a:t>
            </a:r>
            <a:r>
              <a:rPr lang="fr-FR" sz="1400" b="1" dirty="0">
                <a:solidFill>
                  <a:srgbClr val="002060"/>
                </a:solidFill>
              </a:rPr>
              <a:t>en % du total des actifs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276327"/>
            <a:ext cx="1065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Flux de placements encore négatifs sur le coté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E7DE13-AFC3-D316-27D9-29C418446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021" y="1749108"/>
            <a:ext cx="4903931" cy="46964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4B87F14-5770-C82C-AC98-C1881646630C}"/>
              </a:ext>
            </a:extLst>
          </p:cNvPr>
          <p:cNvSpPr txBox="1"/>
          <p:nvPr/>
        </p:nvSpPr>
        <p:spPr>
          <a:xfrm>
            <a:off x="1439409" y="6505728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BD2A79-4701-0180-2140-9FCC1EF1675C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8E9FD3-48C9-67E4-C905-5347D6B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5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A5038F-44D8-93CC-CD8B-5054AEBC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44" y="1737992"/>
            <a:ext cx="4956938" cy="4738867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Évolution de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l’immobilier </a:t>
            </a:r>
            <a:r>
              <a:rPr lang="fr-FR" sz="2800" b="1" dirty="0">
                <a:solidFill>
                  <a:srgbClr val="002060"/>
                </a:solidFill>
              </a:rPr>
              <a:t>dans les portefeuilles selon la famille d’institutionnels et par taille de portefeuille </a:t>
            </a:r>
            <a:r>
              <a:rPr lang="fr-FR" sz="1400" b="1" dirty="0">
                <a:solidFill>
                  <a:srgbClr val="002060"/>
                </a:solidFill>
              </a:rPr>
              <a:t>en % du total des actifs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E27350-5931-7B4D-B316-B691751C581F}"/>
              </a:ext>
            </a:extLst>
          </p:cNvPr>
          <p:cNvSpPr txBox="1"/>
          <p:nvPr/>
        </p:nvSpPr>
        <p:spPr>
          <a:xfrm>
            <a:off x="1439409" y="6505728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77ABD6-8F77-231E-62D6-4639F8A0C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722" y="1737992"/>
            <a:ext cx="4948181" cy="47388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771EAB-0473-E8A7-C421-E865D0352C34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33AA86-66F0-FB98-F1CE-F08FEF85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47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Prise en compte de l’inflation dans les allocations en fonction 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rgbClr val="002060"/>
                </a:solidFill>
              </a:rPr>
              <a:t>de la taille de l'investisseur </a:t>
            </a:r>
            <a:r>
              <a:rPr lang="fr-FR" sz="1400" b="1" dirty="0">
                <a:solidFill>
                  <a:srgbClr val="002060"/>
                </a:solidFill>
              </a:rPr>
              <a:t>en % du nombre de répondants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88D4E7-D525-A2FF-6210-5B02B9D6A96B}"/>
              </a:ext>
            </a:extLst>
          </p:cNvPr>
          <p:cNvSpPr txBox="1"/>
          <p:nvPr/>
        </p:nvSpPr>
        <p:spPr>
          <a:xfrm>
            <a:off x="944917" y="1288198"/>
            <a:ext cx="1019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Inflation toujours prise en compte par la vaste majorité des institutionnels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27684D-A66B-AD84-FB46-74492D8A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74" y="2623734"/>
            <a:ext cx="10720797" cy="3272862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BBE5B08-342B-C63A-DF0D-2EF25BAEA824}"/>
              </a:ext>
            </a:extLst>
          </p:cNvPr>
          <p:cNvSpPr txBox="1"/>
          <p:nvPr/>
        </p:nvSpPr>
        <p:spPr>
          <a:xfrm>
            <a:off x="944918" y="2076692"/>
            <a:ext cx="10269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L’inflation est-elle prise en compte dans vos allocations ?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(en % du nombre de répondants par famille et par taille d’institutionnels)</a:t>
            </a:r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75CACF-5230-5F10-E4FC-5D26C07C669C}"/>
              </a:ext>
            </a:extLst>
          </p:cNvPr>
          <p:cNvSpPr txBox="1"/>
          <p:nvPr/>
        </p:nvSpPr>
        <p:spPr>
          <a:xfrm>
            <a:off x="832774" y="5896596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733325-607E-ABCE-1845-84289C390F1C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687C48-D368-FEEC-2AD8-7BDAD459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91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861947F1-7EFB-38D1-690F-4E9A3A47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55" y="1379759"/>
            <a:ext cx="11073438" cy="2213187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Fréquence de révision des allocations stratégiques et tactiques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BE3C01-A51C-283B-32FC-17F8E9C1A153}"/>
              </a:ext>
            </a:extLst>
          </p:cNvPr>
          <p:cNvSpPr txBox="1"/>
          <p:nvPr/>
        </p:nvSpPr>
        <p:spPr>
          <a:xfrm>
            <a:off x="793630" y="998393"/>
            <a:ext cx="10972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quelle fréquence révisez-vous vos allocations stratégiques ?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(en % du nombre de répondants ayant des allocations stratégiques par famille et par taille d’institutionnels)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BC3230F-F4C9-FFD0-E05C-F329BA8F2C8D}"/>
              </a:ext>
            </a:extLst>
          </p:cNvPr>
          <p:cNvSpPr txBox="1"/>
          <p:nvPr/>
        </p:nvSpPr>
        <p:spPr>
          <a:xfrm>
            <a:off x="808011" y="3523054"/>
            <a:ext cx="10972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quelle fréquence révisez-vous vos allocations tactiques d’actifs ?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(en % du nombre de répondants ayant des allocations stratégiques par famille et par taille d’institutionnels)</a:t>
            </a:r>
            <a:endParaRPr lang="fr-FR" sz="12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BA6F5DF-3F9F-0977-63BC-1B47B23E0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18" y="3987058"/>
            <a:ext cx="10848940" cy="216831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25AF503-6D0A-37CA-761D-F6651D8B611F}"/>
              </a:ext>
            </a:extLst>
          </p:cNvPr>
          <p:cNvSpPr txBox="1"/>
          <p:nvPr/>
        </p:nvSpPr>
        <p:spPr>
          <a:xfrm>
            <a:off x="1298271" y="6189569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EE6368E-D7B7-D40F-1F67-02412624396D}"/>
              </a:ext>
            </a:extLst>
          </p:cNvPr>
          <p:cNvSpPr txBox="1"/>
          <p:nvPr/>
        </p:nvSpPr>
        <p:spPr>
          <a:xfrm>
            <a:off x="944918" y="3369337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F49743-9BDF-E35A-6318-8E34B5886CC4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6D5757-890F-A16E-5F40-716FC5A6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9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140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Perspectives d'évolution par classes d'actifs en moyenne des répondants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Peu d’évolution dans la composition des placements des investisseurs institutionnels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B833D4-D86F-6BF2-74E5-77EF24BADB74}"/>
              </a:ext>
            </a:extLst>
          </p:cNvPr>
          <p:cNvSpPr txBox="1"/>
          <p:nvPr/>
        </p:nvSpPr>
        <p:spPr>
          <a:xfrm>
            <a:off x="1847492" y="5897925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670A22D-16E4-5CBA-9C9B-C18B028E2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8903"/>
              </p:ext>
            </p:extLst>
          </p:nvPr>
        </p:nvGraphicFramePr>
        <p:xfrm>
          <a:off x="1847492" y="1644095"/>
          <a:ext cx="8497017" cy="4109724"/>
        </p:xfrm>
        <a:graphic>
          <a:graphicData uri="http://schemas.openxmlformats.org/drawingml/2006/table">
            <a:tbl>
              <a:tblPr firstRow="1" firstCol="1" bandRow="1"/>
              <a:tblGrid>
                <a:gridCol w="1698930">
                  <a:extLst>
                    <a:ext uri="{9D8B030D-6E8A-4147-A177-3AD203B41FA5}">
                      <a16:colId xmlns:a16="http://schemas.microsoft.com/office/drawing/2014/main" val="3238136697"/>
                    </a:ext>
                  </a:extLst>
                </a:gridCol>
                <a:gridCol w="1699719">
                  <a:extLst>
                    <a:ext uri="{9D8B030D-6E8A-4147-A177-3AD203B41FA5}">
                      <a16:colId xmlns:a16="http://schemas.microsoft.com/office/drawing/2014/main" val="3204575880"/>
                    </a:ext>
                  </a:extLst>
                </a:gridCol>
                <a:gridCol w="1698930">
                  <a:extLst>
                    <a:ext uri="{9D8B030D-6E8A-4147-A177-3AD203B41FA5}">
                      <a16:colId xmlns:a16="http://schemas.microsoft.com/office/drawing/2014/main" val="2021378588"/>
                    </a:ext>
                  </a:extLst>
                </a:gridCol>
                <a:gridCol w="1699719">
                  <a:extLst>
                    <a:ext uri="{9D8B030D-6E8A-4147-A177-3AD203B41FA5}">
                      <a16:colId xmlns:a16="http://schemas.microsoft.com/office/drawing/2014/main" val="745035350"/>
                    </a:ext>
                  </a:extLst>
                </a:gridCol>
                <a:gridCol w="1699719">
                  <a:extLst>
                    <a:ext uri="{9D8B030D-6E8A-4147-A177-3AD203B41FA5}">
                      <a16:colId xmlns:a16="http://schemas.microsoft.com/office/drawing/2014/main" val="880569519"/>
                    </a:ext>
                  </a:extLst>
                </a:gridCol>
              </a:tblGrid>
              <a:tr h="34247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61AF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Perspectives d'évolution - Classes d'actifs (en moyenne des répondants)</a:t>
                      </a:r>
                      <a:endParaRPr lang="fr-FR" sz="1100" dirty="0">
                        <a:effectLst/>
                        <a:highlight>
                          <a:srgbClr val="0061A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59410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Baisse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Hausse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Indice tendance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463128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94618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85%</a:t>
                      </a:r>
                      <a:endParaRPr lang="fr-FR" sz="1100" dirty="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233996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Hausse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57688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Convertibles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76508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Prêts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88390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Liquidités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43868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Immobilier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405431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Infrastructures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880971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Gestions alternatives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Baisse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876680"/>
                  </a:ext>
                </a:extLst>
              </a:tr>
              <a:tr h="34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Capital-inv.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586170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4BC114-905D-4EDC-930F-48D26FAC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7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140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Perspectives d'évolution par classes d'actifs en proportion des actifs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Peu d’évolution dans la composition des placements des investisseurs institutionnels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B833D4-D86F-6BF2-74E5-77EF24BADB74}"/>
              </a:ext>
            </a:extLst>
          </p:cNvPr>
          <p:cNvSpPr txBox="1"/>
          <p:nvPr/>
        </p:nvSpPr>
        <p:spPr>
          <a:xfrm>
            <a:off x="1707632" y="5826344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33AC2AE-AF20-7FE4-039B-7E4ABE4FD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52166"/>
              </p:ext>
            </p:extLst>
          </p:nvPr>
        </p:nvGraphicFramePr>
        <p:xfrm>
          <a:off x="1846572" y="1604513"/>
          <a:ext cx="8498857" cy="4121844"/>
        </p:xfrm>
        <a:graphic>
          <a:graphicData uri="http://schemas.openxmlformats.org/drawingml/2006/table">
            <a:tbl>
              <a:tblPr firstRow="1" firstCol="1" bandRow="1"/>
              <a:tblGrid>
                <a:gridCol w="1699298">
                  <a:extLst>
                    <a:ext uri="{9D8B030D-6E8A-4147-A177-3AD203B41FA5}">
                      <a16:colId xmlns:a16="http://schemas.microsoft.com/office/drawing/2014/main" val="2087055604"/>
                    </a:ext>
                  </a:extLst>
                </a:gridCol>
                <a:gridCol w="1700087">
                  <a:extLst>
                    <a:ext uri="{9D8B030D-6E8A-4147-A177-3AD203B41FA5}">
                      <a16:colId xmlns:a16="http://schemas.microsoft.com/office/drawing/2014/main" val="390681978"/>
                    </a:ext>
                  </a:extLst>
                </a:gridCol>
                <a:gridCol w="1699298">
                  <a:extLst>
                    <a:ext uri="{9D8B030D-6E8A-4147-A177-3AD203B41FA5}">
                      <a16:colId xmlns:a16="http://schemas.microsoft.com/office/drawing/2014/main" val="931192601"/>
                    </a:ext>
                  </a:extLst>
                </a:gridCol>
                <a:gridCol w="1700087">
                  <a:extLst>
                    <a:ext uri="{9D8B030D-6E8A-4147-A177-3AD203B41FA5}">
                      <a16:colId xmlns:a16="http://schemas.microsoft.com/office/drawing/2014/main" val="2862265074"/>
                    </a:ext>
                  </a:extLst>
                </a:gridCol>
                <a:gridCol w="1700087">
                  <a:extLst>
                    <a:ext uri="{9D8B030D-6E8A-4147-A177-3AD203B41FA5}">
                      <a16:colId xmlns:a16="http://schemas.microsoft.com/office/drawing/2014/main" val="4044650704"/>
                    </a:ext>
                  </a:extLst>
                </a:gridCol>
              </a:tblGrid>
              <a:tr h="3434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61AF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Perspectives d'évolution - Classes d'actifs (en proportion des actifs)</a:t>
                      </a:r>
                      <a:endParaRPr lang="fr-FR" sz="1100" dirty="0">
                        <a:effectLst/>
                        <a:highlight>
                          <a:srgbClr val="0061A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67402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Baisse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Hausse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Indice tendance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820881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159409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Hausse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203500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946074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Convertibles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879500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Prêts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940766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Liquidités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099548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Immobilier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567018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Infrastructures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714044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Gestions alternatives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494718"/>
                  </a:ext>
                </a:extLst>
              </a:tr>
              <a:tr h="34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Capital-inv.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highlight>
                            <a:srgbClr val="FFF8D4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81%</a:t>
                      </a:r>
                      <a:endParaRPr lang="fr-FR" sz="1100">
                        <a:effectLst/>
                        <a:highlight>
                          <a:srgbClr val="FFF8D4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Stable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52391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D1B6A7-4546-C439-2BCB-3C160920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45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474402" y="6123273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L'investisseur institutionnel dans la cité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D58779-6342-B5AD-AB3C-95E28CA7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1309C8C-FEA4-3F5E-C92A-892B05DC44A7}"/>
              </a:ext>
            </a:extLst>
          </p:cNvPr>
          <p:cNvGraphicFramePr>
            <a:graphicFrameLocks noGrp="1"/>
          </p:cNvGraphicFramePr>
          <p:nvPr/>
        </p:nvGraphicFramePr>
        <p:xfrm>
          <a:off x="1989826" y="1499557"/>
          <a:ext cx="8212347" cy="247714"/>
        </p:xfrm>
        <a:graphic>
          <a:graphicData uri="http://schemas.openxmlformats.org/drawingml/2006/table">
            <a:tbl>
              <a:tblPr firstRow="1" firstCol="1" bandRow="1"/>
              <a:tblGrid>
                <a:gridCol w="8212347">
                  <a:extLst>
                    <a:ext uri="{9D8B030D-6E8A-4147-A177-3AD203B41FA5}">
                      <a16:colId xmlns:a16="http://schemas.microsoft.com/office/drawing/2014/main" val="2001019650"/>
                    </a:ext>
                  </a:extLst>
                </a:gridCol>
              </a:tblGrid>
              <a:tr h="23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Initiatives, coalitions ou chartes auxquelles l’institution est affiliée ou signataire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83256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E8756F52-A7F8-6038-B40F-6B4A34E58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329"/>
            <a:ext cx="6095999" cy="4114942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F584DC-C607-04EF-D291-B5C50DEA8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008329"/>
            <a:ext cx="6096001" cy="4114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83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2011294" y="5082014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L'investisseur institutionnel dans la cité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0E87C00-A16B-E963-CCCB-B99C5F432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428378"/>
              </p:ext>
            </p:extLst>
          </p:nvPr>
        </p:nvGraphicFramePr>
        <p:xfrm>
          <a:off x="2633663" y="2184867"/>
          <a:ext cx="6924675" cy="247714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2001019650"/>
                    </a:ext>
                  </a:extLst>
                </a:gridCol>
              </a:tblGrid>
              <a:tr h="23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Etes-vous signataire des UN PRI ?</a:t>
                      </a:r>
                      <a:endParaRPr lang="fr-FR" sz="1600" dirty="0">
                        <a:solidFill>
                          <a:sysClr val="windowText" lastClr="000000"/>
                        </a:solidFill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83256"/>
                  </a:ext>
                </a:extLst>
              </a:tr>
            </a:tbl>
          </a:graphicData>
        </a:graphic>
      </p:graphicFrame>
      <p:pic>
        <p:nvPicPr>
          <p:cNvPr id="3074" name="Image 18">
            <a:extLst>
              <a:ext uri="{FF2B5EF4-FFF2-40B4-BE49-F238E27FC236}">
                <a16:creationId xmlns:a16="http://schemas.microsoft.com/office/drawing/2014/main" id="{66A2181C-A978-8008-F547-BE067030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79" y="2510589"/>
            <a:ext cx="8398042" cy="25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C8E4D0-8B76-9EA8-F963-FA98A9EA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92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7D447-6501-4D1E-9EAA-E7CF48FA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17" y="1812339"/>
            <a:ext cx="11145483" cy="3681413"/>
          </a:xfrm>
        </p:spPr>
        <p:txBody>
          <a:bodyPr>
            <a:noAutofit/>
          </a:bodyPr>
          <a:lstStyle/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pPr marL="0" indent="361959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Tx/>
              <a:buFont typeface="Wingdings"/>
              <a:buNone/>
              <a:defRPr sz="2000"/>
            </a:pPr>
            <a:r>
              <a:rPr lang="fr-FR" sz="1400" dirty="0">
                <a:solidFill>
                  <a:srgbClr val="2E313D"/>
                </a:solidFill>
              </a:rPr>
              <a:t>Hubert RODARIE, Président de l’Af2i</a:t>
            </a:r>
            <a:endParaRPr lang="fr-FR" sz="1400" dirty="0"/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Présentation des résultats de l’Enquête Af2i 2024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361950" hangingPunct="1">
              <a:spcBef>
                <a:spcPts val="500"/>
              </a:spcBef>
              <a:buSzTx/>
              <a:buFont typeface="Wingdings"/>
              <a:buNone/>
              <a:defRPr sz="2000"/>
            </a:pPr>
            <a:r>
              <a:rPr lang="fr-FR" sz="1400" dirty="0">
                <a:solidFill>
                  <a:srgbClr val="2E313D"/>
                </a:solidFill>
              </a:rPr>
              <a:t>Eric SIDOT, Délégué Général de l'Af2i </a:t>
            </a:r>
          </a:p>
          <a:p>
            <a:pPr marL="0" lvl="1" indent="361950" hangingPunct="1">
              <a:spcBef>
                <a:spcPts val="500"/>
              </a:spcBef>
              <a:buSzTx/>
              <a:buFont typeface="Wingdings"/>
              <a:buNone/>
              <a:defRPr sz="2000"/>
            </a:pPr>
            <a:r>
              <a:rPr lang="fr-FR" sz="1400" dirty="0">
                <a:solidFill>
                  <a:srgbClr val="2E313D"/>
                </a:solidFill>
              </a:rPr>
              <a:t>Grégoire NAACKE, Directeur de l’OEE </a:t>
            </a:r>
            <a:endParaRPr lang="fr-FR" sz="1400" dirty="0"/>
          </a:p>
          <a:p>
            <a:pPr marL="0" hangingPunct="1">
              <a:spcBef>
                <a:spcPts val="1100"/>
              </a:spcBef>
              <a:spcAft>
                <a:spcPts val="1200"/>
              </a:spcAft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Questions/Réponses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Invité d’honneur Fabien Bouglé, expert en politique énergétique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361950" hangingPunct="1">
              <a:spcBef>
                <a:spcPts val="500"/>
              </a:spcBef>
              <a:buSzTx/>
              <a:buFont typeface="Wingdings"/>
              <a:buNone/>
              <a:defRPr sz="2000"/>
            </a:pPr>
            <a:r>
              <a:rPr lang="fr-FR" sz="1400" dirty="0">
                <a:solidFill>
                  <a:srgbClr val="2E313D"/>
                </a:solidFill>
              </a:rPr>
              <a:t>Il interviendra sur le thème suivant : Guerre de l'Énergie, comprendre le nouveau conflit mondial </a:t>
            </a:r>
            <a:endParaRPr lang="fr-FR" sz="1400" b="1" dirty="0">
              <a:solidFill>
                <a:srgbClr val="2057A9"/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</a:p>
          <a:p>
            <a:pPr marL="0" indent="361959" hangingPunct="1">
              <a:lnSpc>
                <a:spcPct val="110000"/>
              </a:lnSpc>
              <a:spcBef>
                <a:spcPts val="0"/>
              </a:spcBef>
              <a:buSzTx/>
              <a:buFont typeface="Wingdings"/>
              <a:buNone/>
              <a:defRPr sz="2000"/>
            </a:pPr>
            <a:r>
              <a:rPr lang="fr-FR" sz="1400" dirty="0">
                <a:solidFill>
                  <a:srgbClr val="2E313D"/>
                </a:solidFill>
              </a:rPr>
              <a:t>Hubert RODARIE, Président de l’Af2i</a:t>
            </a:r>
          </a:p>
        </p:txBody>
      </p:sp>
      <p:pic>
        <p:nvPicPr>
          <p:cNvPr id="9" name="Image 8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07170943-50D1-669C-DBAE-6154DFE2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1" y="6104576"/>
            <a:ext cx="979937" cy="564821"/>
          </a:xfrm>
          <a:prstGeom prst="rect">
            <a:avLst/>
          </a:prstGeom>
        </p:spPr>
      </p:pic>
      <p:pic>
        <p:nvPicPr>
          <p:cNvPr id="13" name="Image 12" descr="Une image contenant texte, Police, typographie, calligraphie&#10;&#10;Description générée automatiquement">
            <a:extLst>
              <a:ext uri="{FF2B5EF4-FFF2-40B4-BE49-F238E27FC236}">
                <a16:creationId xmlns:a16="http://schemas.microsoft.com/office/drawing/2014/main" id="{283E2CBE-10A6-AE72-4CBB-5B4A5C5DB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3" y="351922"/>
            <a:ext cx="2381250" cy="9384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017D0F2-4BA5-4FA5-A158-2090249B839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0A31C7-61C1-1ABA-4920-C69C3744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8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565596" y="5292567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RSE au sein des institutions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3878"/>
              </p:ext>
            </p:extLst>
          </p:nvPr>
        </p:nvGraphicFramePr>
        <p:xfrm>
          <a:off x="2633662" y="2208084"/>
          <a:ext cx="6924675" cy="241935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Disposez-vous d'une démarche RSE formalisée, pour l'institution ?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pic>
        <p:nvPicPr>
          <p:cNvPr id="6145" name="Image 20">
            <a:extLst>
              <a:ext uri="{FF2B5EF4-FFF2-40B4-BE49-F238E27FC236}">
                <a16:creationId xmlns:a16="http://schemas.microsoft.com/office/drawing/2014/main" id="{667B4097-E6BD-2DE9-F847-8A6CD3FA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96" y="2891178"/>
            <a:ext cx="9060808" cy="23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513CBD-41CB-76F8-E5E9-49762B68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69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998037" y="5691308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Organisation des équipes et ressources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97328"/>
              </p:ext>
            </p:extLst>
          </p:nvPr>
        </p:nvGraphicFramePr>
        <p:xfrm>
          <a:off x="2633662" y="2052615"/>
          <a:ext cx="6924675" cy="579311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Répartition des effectifs de l’institution (ETP) par fonction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(en nombre d’ETP – médiane par catégorie)</a:t>
                      </a:r>
                      <a:endParaRPr lang="fr-FR" sz="14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pic>
        <p:nvPicPr>
          <p:cNvPr id="7169" name="Image 22">
            <a:extLst>
              <a:ext uri="{FF2B5EF4-FFF2-40B4-BE49-F238E27FC236}">
                <a16:creationId xmlns:a16="http://schemas.microsoft.com/office/drawing/2014/main" id="{9381D3FE-81C9-0F52-036B-7390CFAA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66" y="2777246"/>
            <a:ext cx="8598269" cy="27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D4735D-9462-F8C0-F781-3AAD8FD2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43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475415" y="5615208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politique ISR: caractéristiques générales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47968"/>
              </p:ext>
            </p:extLst>
          </p:nvPr>
        </p:nvGraphicFramePr>
        <p:xfrm>
          <a:off x="2633663" y="2208084"/>
          <a:ext cx="6924675" cy="247714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Intégrer vous des critères ISR/ESG dans votre gestion ?</a:t>
                      </a:r>
                      <a:endParaRPr lang="fr-FR" sz="16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pic>
        <p:nvPicPr>
          <p:cNvPr id="8193" name="Image 28">
            <a:extLst>
              <a:ext uri="{FF2B5EF4-FFF2-40B4-BE49-F238E27FC236}">
                <a16:creationId xmlns:a16="http://schemas.microsoft.com/office/drawing/2014/main" id="{F3DDFFD4-C90D-2A35-C807-1A5E69D3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15" y="2820857"/>
            <a:ext cx="9241170" cy="24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4B0B3E-F27C-691A-FF47-3075DF53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5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10">
            <a:extLst>
              <a:ext uri="{FF2B5EF4-FFF2-40B4-BE49-F238E27FC236}">
                <a16:creationId xmlns:a16="http://schemas.microsoft.com/office/drawing/2014/main" id="{D7307EF6-DF8A-EF98-8B84-3CCB1400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62" y="3145051"/>
            <a:ext cx="10189876" cy="27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201168" y="5826344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Politiques climatiques et alignement aux objectifs climatiques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00794"/>
              </p:ext>
            </p:extLst>
          </p:nvPr>
        </p:nvGraphicFramePr>
        <p:xfrm>
          <a:off x="2633663" y="1916767"/>
          <a:ext cx="6924675" cy="769557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Votre institution a-t-elle des objectifs de réduction d'émissions de GES de ses investissements (réduction maximisée puis compensation possible sur le résiduel) ?</a:t>
                      </a:r>
                      <a:endParaRPr lang="fr-FR" sz="16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F9AE49-514A-8BAB-B35A-77818E82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496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511454" y="5817649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Biodiversité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10745"/>
              </p:ext>
            </p:extLst>
          </p:nvPr>
        </p:nvGraphicFramePr>
        <p:xfrm>
          <a:off x="2633663" y="1916767"/>
          <a:ext cx="6924675" cy="508635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Avez-vous une politique de prise en compte des enjeux liés à la biodiversité ?</a:t>
                      </a:r>
                      <a:endParaRPr lang="fr-FR" sz="16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pic>
        <p:nvPicPr>
          <p:cNvPr id="10241" name="Image 18">
            <a:extLst>
              <a:ext uri="{FF2B5EF4-FFF2-40B4-BE49-F238E27FC236}">
                <a16:creationId xmlns:a16="http://schemas.microsoft.com/office/drawing/2014/main" id="{FBE43E09-DB37-AD23-8D9E-E7CF8897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55" y="2548021"/>
            <a:ext cx="9169091" cy="32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5B5ED3-A043-659C-AA9E-A902A052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677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641000" y="5624864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Orientations sociales de la politique d’investissement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72742"/>
              </p:ext>
            </p:extLst>
          </p:nvPr>
        </p:nvGraphicFramePr>
        <p:xfrm>
          <a:off x="2633663" y="1916767"/>
          <a:ext cx="6924675" cy="508635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Avez-vous une politique de prise en compte des enjeux sociaux dans vos investissements ?</a:t>
                      </a:r>
                      <a:endParaRPr lang="fr-FR" sz="16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pic>
        <p:nvPicPr>
          <p:cNvPr id="11265" name="Image 19">
            <a:extLst>
              <a:ext uri="{FF2B5EF4-FFF2-40B4-BE49-F238E27FC236}">
                <a16:creationId xmlns:a16="http://schemas.microsoft.com/office/drawing/2014/main" id="{7E51C06A-67A4-B126-1011-129F67FB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00" y="2965386"/>
            <a:ext cx="8910001" cy="23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2F55BE-AC25-D344-BBDC-CF5978CD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01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1827895" y="5634991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Politique de vote et d’engagement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49847"/>
              </p:ext>
            </p:extLst>
          </p:nvPr>
        </p:nvGraphicFramePr>
        <p:xfrm>
          <a:off x="2633663" y="1916767"/>
          <a:ext cx="6924675" cy="247714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Comment menez-vous l'engagement actionnarial ?</a:t>
                      </a:r>
                      <a:endParaRPr lang="fr-FR" sz="16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pic>
        <p:nvPicPr>
          <p:cNvPr id="12289" name="Image 20">
            <a:extLst>
              <a:ext uri="{FF2B5EF4-FFF2-40B4-BE49-F238E27FC236}">
                <a16:creationId xmlns:a16="http://schemas.microsoft.com/office/drawing/2014/main" id="{CAE2C07F-A589-BFCC-1FCC-C9D80C63E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95" y="2582725"/>
            <a:ext cx="8536210" cy="30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93E80F-6A0C-77E8-88F3-9F9ADD00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745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Intégration des critères ISR / ESG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92FD56-DA46-E8D2-8527-F15B2DF56A3D}"/>
              </a:ext>
            </a:extLst>
          </p:cNvPr>
          <p:cNvSpPr txBox="1"/>
          <p:nvPr/>
        </p:nvSpPr>
        <p:spPr>
          <a:xfrm>
            <a:off x="9969263" y="6108045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E1835E-040F-AF5B-2980-F31C270A9FAF}"/>
              </a:ext>
            </a:extLst>
          </p:cNvPr>
          <p:cNvSpPr txBox="1"/>
          <p:nvPr/>
        </p:nvSpPr>
        <p:spPr>
          <a:xfrm>
            <a:off x="944917" y="915117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 finale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E205CAE-1AB8-7191-55AB-C5CACEAF9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8278"/>
              </p:ext>
            </p:extLst>
          </p:nvPr>
        </p:nvGraphicFramePr>
        <p:xfrm>
          <a:off x="2633663" y="1625178"/>
          <a:ext cx="6924675" cy="508635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Pensez-vous utiliser cette année ce questionnaire </a:t>
                      </a:r>
                      <a:b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ESG unifié à destination des sociétés de gestion ?</a:t>
                      </a:r>
                      <a:endParaRPr lang="fr-FR" sz="16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pic>
        <p:nvPicPr>
          <p:cNvPr id="13313" name="Image 21">
            <a:extLst>
              <a:ext uri="{FF2B5EF4-FFF2-40B4-BE49-F238E27FC236}">
                <a16:creationId xmlns:a16="http://schemas.microsoft.com/office/drawing/2014/main" id="{4812A5BB-6F91-8FB9-93E4-9F59FCCC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15" y="2382209"/>
            <a:ext cx="7529971" cy="39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D80C5E-704F-499B-BE26-CB93661D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21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Relations avec les sociétés de gestion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7" y="987356"/>
            <a:ext cx="112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Délégation de gestion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73D7F6-3B0E-4A6F-6C70-6210F8A6738C}"/>
              </a:ext>
            </a:extLst>
          </p:cNvPr>
          <p:cNvSpPr txBox="1"/>
          <p:nvPr/>
        </p:nvSpPr>
        <p:spPr>
          <a:xfrm>
            <a:off x="1657619" y="5575019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Image 7">
            <a:extLst>
              <a:ext uri="{FF2B5EF4-FFF2-40B4-BE49-F238E27FC236}">
                <a16:creationId xmlns:a16="http://schemas.microsoft.com/office/drawing/2014/main" id="{DB6AFBD1-B993-A00B-709B-56A06017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97" y="2745090"/>
            <a:ext cx="8992005" cy="28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96D704D-62B4-48B6-8506-1151944B7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51379"/>
              </p:ext>
            </p:extLst>
          </p:nvPr>
        </p:nvGraphicFramePr>
        <p:xfrm>
          <a:off x="2489284" y="2263377"/>
          <a:ext cx="6924675" cy="247714"/>
        </p:xfrm>
        <a:graphic>
          <a:graphicData uri="http://schemas.openxmlformats.org/drawingml/2006/table">
            <a:tbl>
              <a:tblPr firstRow="1" firstCol="1" bandRow="1"/>
              <a:tblGrid>
                <a:gridCol w="6924675">
                  <a:extLst>
                    <a:ext uri="{9D8B030D-6E8A-4147-A177-3AD203B41FA5}">
                      <a16:colId xmlns:a16="http://schemas.microsoft.com/office/drawing/2014/main" val="4006754141"/>
                    </a:ext>
                  </a:extLst>
                </a:gridCol>
              </a:tblGrid>
              <a:tr h="189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 de la gestion directe et part déléguée</a:t>
                      </a:r>
                      <a:endParaRPr lang="fr-FR" sz="16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069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80AFB8-232F-E636-D531-82CDDBCF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39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Les 6 points clefs à retenir de l’Enquête Af2i 2024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420674-969E-D066-9A5B-81151D78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18" y="1262191"/>
            <a:ext cx="10218617" cy="5183406"/>
          </a:xfrm>
        </p:spPr>
        <p:txBody>
          <a:bodyPr>
            <a:noAutofit/>
          </a:bodyPr>
          <a:lstStyle/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Une hausse des portefeuilles (+6%), mais ne compense pas la baisse de 2022 (-15%).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Une hausse principalement expliquée par les effets de valorisation</a:t>
            </a:r>
          </a:p>
          <a:p>
            <a:pPr marL="0" indent="0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La répartition par classes d’actifs: </a:t>
            </a:r>
          </a:p>
          <a:p>
            <a:pPr lvl="1"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rgbClr val="FF0000"/>
                </a:solidFill>
              </a:rPr>
              <a:t>Actions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: stables </a:t>
            </a:r>
          </a:p>
          <a:p>
            <a:pPr lvl="1"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rgbClr val="FF0000"/>
                </a:solidFill>
              </a:rPr>
              <a:t>Obligations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: fin de la baisse malgré la remontée des taux =&gt; réinvestissement en cours 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Part en action pour entités sous Solvabilité II toujours aussi faible : effet réglementaire</a:t>
            </a:r>
            <a:b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L’immobilier : la classe d’actifs la plus en baisse dans les portefeuilles en 2023 (cumul cession et valorisation) 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Liquidités : toujours en hausse (le rendement courant permet d’attendre sans coût des opportunités)  </a:t>
            </a:r>
          </a:p>
          <a:p>
            <a:pPr marL="0" indent="0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2CA882-BA93-BC77-130E-1BC2813E627A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A6539F75-621C-B0CC-5FD0-86286520ED25}"/>
              </a:ext>
            </a:extLst>
          </p:cNvPr>
          <p:cNvSpPr/>
          <p:nvPr/>
        </p:nvSpPr>
        <p:spPr>
          <a:xfrm>
            <a:off x="9067082" y="2838091"/>
            <a:ext cx="396095" cy="4011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C9EAA8-1757-0991-EB5E-6CB8CECF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olice, typographie, calligraphie, écriture manuscrite&#10;&#10;Description générée automatiquement">
            <a:extLst>
              <a:ext uri="{FF2B5EF4-FFF2-40B4-BE49-F238E27FC236}">
                <a16:creationId xmlns:a16="http://schemas.microsoft.com/office/drawing/2014/main" id="{E2F555D0-B61A-30A9-F215-354CF3B9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93" y="2726620"/>
            <a:ext cx="2882902" cy="8205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AB5F63-6FF4-A5F4-657B-5D8267395F52}"/>
              </a:ext>
            </a:extLst>
          </p:cNvPr>
          <p:cNvSpPr txBox="1"/>
          <p:nvPr/>
        </p:nvSpPr>
        <p:spPr>
          <a:xfrm>
            <a:off x="8139993" y="3911600"/>
            <a:ext cx="2882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Hubert RODARIE</a:t>
            </a:r>
          </a:p>
          <a:p>
            <a:pPr algn="ctr"/>
            <a:r>
              <a:rPr lang="fr-FR" dirty="0"/>
              <a:t>Président de l’Af2i</a:t>
            </a:r>
            <a:endParaRPr lang="fr-FR" sz="1800" dirty="0"/>
          </a:p>
          <a:p>
            <a:endParaRPr lang="fr-FR" dirty="0"/>
          </a:p>
        </p:txBody>
      </p:sp>
      <p:pic>
        <p:nvPicPr>
          <p:cNvPr id="16" name="Image 15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DC780438-153E-9398-8DEC-9E5248864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1" y="6104576"/>
            <a:ext cx="979937" cy="564821"/>
          </a:xfrm>
          <a:prstGeom prst="rect">
            <a:avLst/>
          </a:prstGeom>
        </p:spPr>
      </p:pic>
      <p:pic>
        <p:nvPicPr>
          <p:cNvPr id="19" name="Image 18" descr="Une image contenant habits, personne, sourire, Visage humain&#10;&#10;Description générée automatiquement">
            <a:extLst>
              <a:ext uri="{FF2B5EF4-FFF2-40B4-BE49-F238E27FC236}">
                <a16:creationId xmlns:a16="http://schemas.microsoft.com/office/drawing/2014/main" id="{5432EAEF-B91E-3C7D-711C-80B8815AB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2" y="0"/>
            <a:ext cx="5131108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EDBB73-A997-A62E-C85B-680EE4A0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665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Placements financiers des investisseurs institutionnels en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rgbClr val="002060"/>
                </a:solidFill>
              </a:rPr>
              <a:t>en milliards d’euros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9" y="1276327"/>
            <a:ext cx="1001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L’Allemagne et la France toujours en tête en Europe en termes d’encours </a:t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des placements des investisseurs institutionnels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F65C7F-511F-AEBC-8D25-6F0E9621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8" y="2107324"/>
            <a:ext cx="10039912" cy="37756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B27BD5-027C-078A-BF3A-5C9364E8C11E}"/>
              </a:ext>
            </a:extLst>
          </p:cNvPr>
          <p:cNvSpPr txBox="1"/>
          <p:nvPr/>
        </p:nvSpPr>
        <p:spPr>
          <a:xfrm>
            <a:off x="1288990" y="5882951"/>
            <a:ext cx="9958092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Source : Eurostat, comptes financiers nationaux selon le SEC 2010, EIOPA, investisseurs de long terme publics ou parapublics. Compilation et calculs IEM Finance.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441A50-89AD-F752-75FC-714711040616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243B4-2B94-D56D-B2E0-BC8A8CB4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17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052B6A-4656-0EB3-0D75-A94C19D5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774" y="2355961"/>
            <a:ext cx="4220778" cy="379941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9C966E0-BF50-13D4-E012-1FAC229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33" y="2248462"/>
            <a:ext cx="5767939" cy="4327987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5701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Allemagne </a:t>
            </a:r>
            <a:r>
              <a:rPr lang="fr-FR" sz="2800" b="1" dirty="0">
                <a:solidFill>
                  <a:srgbClr val="002060"/>
                </a:solidFill>
              </a:rPr>
              <a:t>: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800" b="1" dirty="0">
                <a:solidFill>
                  <a:srgbClr val="002060"/>
                </a:solidFill>
              </a:rPr>
              <a:t>Évolution de la répartition des portefeuilles des investisseurs institutionnels par classe d’actifs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294356"/>
            <a:ext cx="1043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Composition du portefeuille des compagnies d’assurance assez proche de ce que l’on peut observer en France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18CEC2D-4E28-76DC-2C34-A2E2ED64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484" y="2116509"/>
            <a:ext cx="2848594" cy="359007"/>
          </a:xfrm>
        </p:spPr>
        <p:txBody>
          <a:bodyPr>
            <a:noAutofit/>
          </a:bodyPr>
          <a:lstStyle/>
          <a:p>
            <a:pPr marL="0" indent="0" algn="ctr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Compagnies d’assurance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8A0C2D7-8C4C-7BFA-C126-B34CEB1373EE}"/>
              </a:ext>
            </a:extLst>
          </p:cNvPr>
          <p:cNvSpPr txBox="1">
            <a:spLocks/>
          </p:cNvSpPr>
          <p:nvPr/>
        </p:nvSpPr>
        <p:spPr>
          <a:xfrm>
            <a:off x="8145798" y="2128608"/>
            <a:ext cx="2848594" cy="35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Clr>
                <a:srgbClr val="003399"/>
              </a:buClr>
              <a:buFont typeface="Arial" panose="020B0604020202020204" pitchFamily="34" charset="0"/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Fonds de pension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B38FAF-3E1E-571C-7BF7-E2736507048D}"/>
              </a:ext>
            </a:extLst>
          </p:cNvPr>
          <p:cNvSpPr txBox="1"/>
          <p:nvPr/>
        </p:nvSpPr>
        <p:spPr>
          <a:xfrm>
            <a:off x="1321073" y="6418580"/>
            <a:ext cx="6094562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Source :  Eurostat, EIOPA, compilation et calculs IEM Finance.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B80F0B-EA58-AC21-9485-7F8AB8F25C06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41AEA2-CD3D-0EAE-BFCC-CA134516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233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4077073-13ED-5F27-957B-A1D52688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820" y="2071722"/>
            <a:ext cx="4536540" cy="40836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31B5E9-0209-5FE5-A41C-B0E0AD3E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54" y="2071722"/>
            <a:ext cx="5835667" cy="4370577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5701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Belgique</a:t>
            </a:r>
            <a:r>
              <a:rPr lang="fr-FR" sz="2800" b="1" dirty="0">
                <a:solidFill>
                  <a:srgbClr val="002060"/>
                </a:solidFill>
              </a:rPr>
              <a:t> : Évolution de la répartition des portefeuilles des investisseurs institutionnels par classe d’actifs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334965"/>
            <a:ext cx="1043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poids important des fonds communs de placements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9332979-87D7-2C56-8BC7-E3D674A11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687" y="1892219"/>
            <a:ext cx="2848594" cy="359007"/>
          </a:xfrm>
        </p:spPr>
        <p:txBody>
          <a:bodyPr>
            <a:noAutofit/>
          </a:bodyPr>
          <a:lstStyle/>
          <a:p>
            <a:pPr marL="0" indent="0" algn="ctr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Compagnies d’assurance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5ECB14-2C79-8741-331F-DDEF08AB31CD}"/>
              </a:ext>
            </a:extLst>
          </p:cNvPr>
          <p:cNvSpPr txBox="1">
            <a:spLocks/>
          </p:cNvSpPr>
          <p:nvPr/>
        </p:nvSpPr>
        <p:spPr>
          <a:xfrm>
            <a:off x="8180304" y="1892219"/>
            <a:ext cx="2848594" cy="35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Clr>
                <a:srgbClr val="003399"/>
              </a:buClr>
              <a:buFont typeface="Arial" panose="020B0604020202020204" pitchFamily="34" charset="0"/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Fonds de pension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51D70B-9AFD-B4B1-6BE7-DB21AEDF16F8}"/>
              </a:ext>
            </a:extLst>
          </p:cNvPr>
          <p:cNvSpPr txBox="1"/>
          <p:nvPr/>
        </p:nvSpPr>
        <p:spPr>
          <a:xfrm>
            <a:off x="1321073" y="6418580"/>
            <a:ext cx="6094562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Source :  Eurostat, EIOPA, compilation et calculs IEM Finance.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895067-7DF2-F151-0376-E45DD5CB1578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47438B-7E99-E07F-FACD-9BF10ED5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723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C9C1CC-385F-29BC-8675-3BDE1548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52" y="2203138"/>
            <a:ext cx="4390550" cy="39522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4234A44-91B2-CAB6-4A7B-E51E467E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53" y="2203138"/>
            <a:ext cx="5752338" cy="4308169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5701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Espagne</a:t>
            </a:r>
            <a:r>
              <a:rPr lang="fr-FR" sz="2800" b="1" dirty="0">
                <a:solidFill>
                  <a:srgbClr val="002060"/>
                </a:solidFill>
              </a:rPr>
              <a:t> : Évolution de la répartition des portefeuilles des investisseurs institutionnels par classe d’actifs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303133"/>
            <a:ext cx="1043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plus forte concentration en obligations souveraines dans le portefeuille des compagnies d’assurance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582F873-346A-44C2-113F-645CDBCD5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999" y="2082003"/>
            <a:ext cx="2848594" cy="359007"/>
          </a:xfrm>
        </p:spPr>
        <p:txBody>
          <a:bodyPr>
            <a:noAutofit/>
          </a:bodyPr>
          <a:lstStyle/>
          <a:p>
            <a:pPr marL="0" indent="0" algn="ctr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Compagnies d’assurance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EC2CA8C-C584-E178-3EE8-8136808220B9}"/>
              </a:ext>
            </a:extLst>
          </p:cNvPr>
          <p:cNvSpPr txBox="1">
            <a:spLocks/>
          </p:cNvSpPr>
          <p:nvPr/>
        </p:nvSpPr>
        <p:spPr>
          <a:xfrm>
            <a:off x="8180304" y="2082003"/>
            <a:ext cx="2848594" cy="35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Clr>
                <a:srgbClr val="003399"/>
              </a:buClr>
              <a:buFont typeface="Arial" panose="020B0604020202020204" pitchFamily="34" charset="0"/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Fonds de pension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E8311A-B020-45E2-742A-1EA82B1FA1F8}"/>
              </a:ext>
            </a:extLst>
          </p:cNvPr>
          <p:cNvSpPr txBox="1"/>
          <p:nvPr/>
        </p:nvSpPr>
        <p:spPr>
          <a:xfrm>
            <a:off x="1321073" y="6418580"/>
            <a:ext cx="6094562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Source :  Eurostat, EIOPA, compilation et calculs IEM Finance.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A34C82-FBB1-A141-461B-C8EAE96BFBC1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52696C-4DBB-5403-0FE9-E6C11FDF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79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FFEA8E-99B3-7CE0-496E-16EFC77D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78" y="2405412"/>
            <a:ext cx="3142491" cy="37400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82082C6-D3A9-6384-CAE7-1F321AF2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7" y="2405412"/>
            <a:ext cx="5390118" cy="4036887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5701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Italie</a:t>
            </a:r>
            <a:r>
              <a:rPr lang="fr-FR" sz="2800" b="1" dirty="0">
                <a:solidFill>
                  <a:srgbClr val="002060"/>
                </a:solidFill>
              </a:rPr>
              <a:t> : Évolution de la répartition des portefeuilles des investisseurs institutionnels par classe d’actifs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313305"/>
            <a:ext cx="1043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Forte concentration des placements des assureurs sur les obligations et placements des fonds de pension peu intermédiés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B40DCC9-9DEF-4FCB-B171-3D066105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999" y="2245899"/>
            <a:ext cx="2848594" cy="359007"/>
          </a:xfrm>
        </p:spPr>
        <p:txBody>
          <a:bodyPr>
            <a:noAutofit/>
          </a:bodyPr>
          <a:lstStyle/>
          <a:p>
            <a:pPr marL="0" indent="0" algn="ctr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Compagnies d’assurance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133B1E8-5AE2-0C94-2DBC-27A0FBA0FD0A}"/>
              </a:ext>
            </a:extLst>
          </p:cNvPr>
          <p:cNvSpPr txBox="1">
            <a:spLocks/>
          </p:cNvSpPr>
          <p:nvPr/>
        </p:nvSpPr>
        <p:spPr>
          <a:xfrm>
            <a:off x="8180304" y="2245899"/>
            <a:ext cx="2848594" cy="35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Clr>
                <a:srgbClr val="003399"/>
              </a:buClr>
              <a:buFont typeface="Arial" panose="020B0604020202020204" pitchFamily="34" charset="0"/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Fonds de pension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4CF691-7B6B-331E-3DF5-16598088B144}"/>
              </a:ext>
            </a:extLst>
          </p:cNvPr>
          <p:cNvSpPr txBox="1"/>
          <p:nvPr/>
        </p:nvSpPr>
        <p:spPr>
          <a:xfrm>
            <a:off x="1321073" y="6418580"/>
            <a:ext cx="6094562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Source :  Eurostat, EIOPA, compilation et calculs IEM Finance.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B7A8AE-9A0A-A414-28B6-8B3CA7C5024F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7EC743-0046-3BAE-FC17-0CF09CDC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108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AD0E20-D1AA-0184-C395-F2351ABC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51" y="1966306"/>
            <a:ext cx="4653646" cy="418906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66D2A11-F83C-EFC3-C201-A63D932A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16" y="1974933"/>
            <a:ext cx="6013075" cy="4503446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25226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Pays-Bas</a:t>
            </a:r>
            <a:r>
              <a:rPr lang="fr-FR" sz="2800" b="1" dirty="0">
                <a:solidFill>
                  <a:srgbClr val="002060"/>
                </a:solidFill>
              </a:rPr>
              <a:t> : Évolution de la répartition des portefeuilles des investisseurs institutionnels par classe d’actifs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347837"/>
            <a:ext cx="10438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pays des fonds de pension, avec des placements largement intermédiés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A2AE092-7DF9-54DB-84F1-C0B25263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999" y="1831837"/>
            <a:ext cx="2848594" cy="359007"/>
          </a:xfrm>
        </p:spPr>
        <p:txBody>
          <a:bodyPr>
            <a:noAutofit/>
          </a:bodyPr>
          <a:lstStyle/>
          <a:p>
            <a:pPr marL="0" indent="0" algn="ctr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Compagnies d’assurance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6C6BB2B-61DC-05A0-367D-C74F02A61391}"/>
              </a:ext>
            </a:extLst>
          </p:cNvPr>
          <p:cNvSpPr txBox="1">
            <a:spLocks/>
          </p:cNvSpPr>
          <p:nvPr/>
        </p:nvSpPr>
        <p:spPr>
          <a:xfrm>
            <a:off x="8180304" y="1831837"/>
            <a:ext cx="2848594" cy="35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Clr>
                <a:srgbClr val="003399"/>
              </a:buClr>
              <a:buFont typeface="Arial" panose="020B0604020202020204" pitchFamily="34" charset="0"/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Fonds de pension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A26FB3-5A4D-7AF2-0D04-F01A4FA190CC}"/>
              </a:ext>
            </a:extLst>
          </p:cNvPr>
          <p:cNvSpPr txBox="1"/>
          <p:nvPr/>
        </p:nvSpPr>
        <p:spPr>
          <a:xfrm>
            <a:off x="1321073" y="6418580"/>
            <a:ext cx="6094562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Source :  Eurostat, EIOPA, compilation et calculs IEM Finance.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6F4175-5192-CA15-9091-999DFA9A3111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7C303A-AADD-FBE4-1B89-57CA4A0B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281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E6E57F-BC58-1340-EB8F-DEF2725FE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18" y="2296010"/>
            <a:ext cx="5523476" cy="4136764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25226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Suède</a:t>
            </a:r>
            <a:r>
              <a:rPr lang="fr-FR" sz="2800" b="1" dirty="0">
                <a:solidFill>
                  <a:srgbClr val="002060"/>
                </a:solidFill>
              </a:rPr>
              <a:t> : Évolution de la répartition des portefeuilles des investisseurs institutionnels par classe d’actifs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 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303576"/>
            <a:ext cx="1043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seul pays dans lequel tous les agents économiques détiennent des actions en direct de manière significative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C66DF90-4041-437B-7F22-5B0133D4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999" y="2116507"/>
            <a:ext cx="2848594" cy="359007"/>
          </a:xfrm>
        </p:spPr>
        <p:txBody>
          <a:bodyPr>
            <a:noAutofit/>
          </a:bodyPr>
          <a:lstStyle/>
          <a:p>
            <a:pPr marL="0" indent="0" algn="ctr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Compagnies d’assurance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B44AD5C-10BD-948E-29F2-695C93223F41}"/>
              </a:ext>
            </a:extLst>
          </p:cNvPr>
          <p:cNvSpPr txBox="1">
            <a:spLocks/>
          </p:cNvSpPr>
          <p:nvPr/>
        </p:nvSpPr>
        <p:spPr>
          <a:xfrm>
            <a:off x="8180304" y="2116507"/>
            <a:ext cx="2848594" cy="35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Clr>
                <a:srgbClr val="003399"/>
              </a:buClr>
              <a:buFont typeface="Arial" panose="020B0604020202020204" pitchFamily="34" charset="0"/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Fonds de pension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1556D1-AE90-A616-470D-AD82742C6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205" y="2377961"/>
            <a:ext cx="4065791" cy="3659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4FD1EE-8340-0D9D-F3BE-899F32506466}"/>
              </a:ext>
            </a:extLst>
          </p:cNvPr>
          <p:cNvSpPr txBox="1"/>
          <p:nvPr/>
        </p:nvSpPr>
        <p:spPr>
          <a:xfrm>
            <a:off x="1321073" y="6418580"/>
            <a:ext cx="6094562" cy="22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9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Source :  Eurostat, EIOPA, compilation et calculs IEM Finance.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22D172-7BA2-BE95-63DC-6C74A934D53C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BCA650-9B7E-DBB1-3914-69476BC0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979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07170943-50D1-669C-DBAE-6154DFE2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1" y="6104576"/>
            <a:ext cx="979937" cy="5648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5CE577-4FFA-A85F-7ABF-0612DBA46446}"/>
              </a:ext>
            </a:extLst>
          </p:cNvPr>
          <p:cNvSpPr txBox="1"/>
          <p:nvPr/>
        </p:nvSpPr>
        <p:spPr>
          <a:xfrm>
            <a:off x="4857749" y="4911365"/>
            <a:ext cx="38750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Fabien Bouglé</a:t>
            </a:r>
          </a:p>
          <a:p>
            <a:pPr algn="ctr"/>
            <a:r>
              <a:rPr lang="fr-FR" sz="1400" b="1" dirty="0"/>
              <a:t>Auteur de l’ouvrage</a:t>
            </a:r>
          </a:p>
          <a:p>
            <a:pPr algn="ctr"/>
            <a:r>
              <a:rPr lang="fr-FR" sz="1400" i="1" dirty="0"/>
              <a:t>Guerre de l'Énergie </a:t>
            </a:r>
          </a:p>
          <a:p>
            <a:pPr algn="ctr"/>
            <a:r>
              <a:rPr lang="fr-FR" sz="1400" i="1" dirty="0"/>
              <a:t>Au cœur du nouveau conflit mondial</a:t>
            </a:r>
          </a:p>
          <a:p>
            <a:pPr algn="ctr"/>
            <a:r>
              <a:rPr lang="fr-FR" sz="1400" dirty="0"/>
              <a:t>Edition du Rocher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17D0F2-4BA5-4FA5-A158-2090249B839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pic>
        <p:nvPicPr>
          <p:cNvPr id="11" name="Image 10" descr="Une image contenant texte, Police, Graphique, calligraphie">
            <a:extLst>
              <a:ext uri="{FF2B5EF4-FFF2-40B4-BE49-F238E27FC236}">
                <a16:creationId xmlns:a16="http://schemas.microsoft.com/office/drawing/2014/main" id="{73F952E9-6761-D6E9-B847-B39107437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3" y="2766968"/>
            <a:ext cx="4066799" cy="938492"/>
          </a:xfrm>
          <a:prstGeom prst="rect">
            <a:avLst/>
          </a:prstGeom>
        </p:spPr>
      </p:pic>
      <p:pic>
        <p:nvPicPr>
          <p:cNvPr id="12" name="Image 11" descr="Une image contenant personne, homme, Visage humain, habits&#10;&#10;Description générée automatiquement">
            <a:extLst>
              <a:ext uri="{FF2B5EF4-FFF2-40B4-BE49-F238E27FC236}">
                <a16:creationId xmlns:a16="http://schemas.microsoft.com/office/drawing/2014/main" id="{DD0E5ED2-99A8-7BE8-97ED-19A840AB2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86" y="853606"/>
            <a:ext cx="2285855" cy="3429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67E54FE-88A1-004B-B8F7-18ACA4B58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064" y="853605"/>
            <a:ext cx="2176564" cy="3429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08120B-0D0A-8FBC-5731-8BF17CB2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026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EE4A7E-6DE0-55DB-ACE7-908D4165F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B86BBA-F082-89A8-B9E7-B57ADA62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94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olice, texte, écriture manuscrite, calligraphie&#10;&#10;Description générée automatiquement">
            <a:extLst>
              <a:ext uri="{FF2B5EF4-FFF2-40B4-BE49-F238E27FC236}">
                <a16:creationId xmlns:a16="http://schemas.microsoft.com/office/drawing/2014/main" id="{5330023B-0A60-EDFF-A81C-C427B9919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6" y="2636439"/>
            <a:ext cx="3939904" cy="1561307"/>
          </a:xfrm>
          <a:prstGeom prst="rect">
            <a:avLst/>
          </a:prstGeom>
        </p:spPr>
      </p:pic>
      <p:pic>
        <p:nvPicPr>
          <p:cNvPr id="8" name="Image 7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A7413BF9-72E9-8C76-9D5F-5E61E35F9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1" y="6104576"/>
            <a:ext cx="979937" cy="564821"/>
          </a:xfrm>
          <a:prstGeom prst="rect">
            <a:avLst/>
          </a:prstGeom>
        </p:spPr>
      </p:pic>
      <p:pic>
        <p:nvPicPr>
          <p:cNvPr id="14" name="Image 13" descr="Une image contenant habits, personne, bibliothèque, étagère&#10;&#10;Description générée automatiquement">
            <a:extLst>
              <a:ext uri="{FF2B5EF4-FFF2-40B4-BE49-F238E27FC236}">
                <a16:creationId xmlns:a16="http://schemas.microsoft.com/office/drawing/2014/main" id="{8594642D-D0AC-C182-E530-E5B7D561E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90" y="1549399"/>
            <a:ext cx="2506132" cy="37592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AE645EC-ACA2-2F4E-3373-A70566331A52}"/>
              </a:ext>
            </a:extLst>
          </p:cNvPr>
          <p:cNvSpPr txBox="1"/>
          <p:nvPr/>
        </p:nvSpPr>
        <p:spPr>
          <a:xfrm>
            <a:off x="4935905" y="5435599"/>
            <a:ext cx="2882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Eric Sidot</a:t>
            </a:r>
          </a:p>
          <a:p>
            <a:pPr algn="ctr"/>
            <a:r>
              <a:rPr lang="fr-FR" dirty="0"/>
              <a:t>Délégué Général de l’Af2i</a:t>
            </a:r>
            <a:endParaRPr lang="fr-FR" sz="1800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955D77-5039-DEB0-37AA-668D9EA7B265}"/>
              </a:ext>
            </a:extLst>
          </p:cNvPr>
          <p:cNvSpPr txBox="1"/>
          <p:nvPr/>
        </p:nvSpPr>
        <p:spPr>
          <a:xfrm>
            <a:off x="8203295" y="5432879"/>
            <a:ext cx="28829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Grégoire NAACKE</a:t>
            </a:r>
          </a:p>
          <a:p>
            <a:pPr algn="ctr"/>
            <a:r>
              <a:rPr lang="fr-FR" dirty="0"/>
              <a:t>Directeur de l’Observatoire</a:t>
            </a:r>
          </a:p>
          <a:p>
            <a:pPr algn="ctr"/>
            <a:r>
              <a:rPr lang="fr-FR" sz="1800" dirty="0"/>
              <a:t>De l’Épargne Européenne</a:t>
            </a:r>
          </a:p>
          <a:p>
            <a:endParaRPr lang="fr-FR" dirty="0"/>
          </a:p>
        </p:txBody>
      </p:sp>
      <p:pic>
        <p:nvPicPr>
          <p:cNvPr id="4" name="Image 3" descr="Une image contenant noir et blanc, Visage humain, personne, habits&#10;&#10;Description générée automatiquement">
            <a:extLst>
              <a:ext uri="{FF2B5EF4-FFF2-40B4-BE49-F238E27FC236}">
                <a16:creationId xmlns:a16="http://schemas.microsoft.com/office/drawing/2014/main" id="{A66CB309-CC0F-808F-EE5F-D5F3420C3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65147" y="2184071"/>
            <a:ext cx="3759198" cy="24898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CD83990-4EC1-844B-8770-8751CE1C1DEF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6AD05-26F4-7801-3386-60D6AEF0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00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327962-DFD3-1918-F50A-D95AE90E210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DFCCD655-3E47-508E-BC33-5F7CBACC7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18" y="2436300"/>
            <a:ext cx="10515600" cy="3681413"/>
          </a:xfrm>
        </p:spPr>
        <p:txBody>
          <a:bodyPr>
            <a:noAutofit/>
          </a:bodyPr>
          <a:lstStyle/>
          <a:p>
            <a:pPr marL="0" indent="0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Nouveautés 2024:</a:t>
            </a:r>
          </a:p>
          <a:p>
            <a:pPr marL="0" indent="0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La Partie ISR / ESG enrichie de nouvelles questions afin de prendre en compte les nombreuses évolutions réglementaires</a:t>
            </a:r>
          </a:p>
          <a:p>
            <a:pPr lvl="1"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Quelques questions revues</a:t>
            </a:r>
          </a:p>
          <a:p>
            <a:pPr lvl="1"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Nouvelle dénomination de la catégorie « assurances »: celle-ci devient « assurances / mutuelles »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400" dirty="0">
              <a:solidFill>
                <a:srgbClr val="2E313D"/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361959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Tx/>
              <a:buFont typeface="Wingdings"/>
              <a:buNone/>
              <a:defRPr sz="2000"/>
            </a:pPr>
            <a:endParaRPr lang="fr-FR" sz="1400" dirty="0"/>
          </a:p>
          <a:p>
            <a:pPr marL="0" indent="361959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Tx/>
              <a:buFont typeface="Wingdings"/>
              <a:buNone/>
              <a:defRPr sz="2000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E7083C-F7B1-B9E9-4393-C22B25A59441}"/>
              </a:ext>
            </a:extLst>
          </p:cNvPr>
          <p:cNvSpPr txBox="1"/>
          <p:nvPr/>
        </p:nvSpPr>
        <p:spPr>
          <a:xfrm>
            <a:off x="971045" y="409954"/>
            <a:ext cx="736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Préambule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11EE72-EECB-910C-E2D4-4AACA6C16022}"/>
              </a:ext>
            </a:extLst>
          </p:cNvPr>
          <p:cNvSpPr txBox="1"/>
          <p:nvPr/>
        </p:nvSpPr>
        <p:spPr>
          <a:xfrm>
            <a:off x="944918" y="1070197"/>
            <a:ext cx="1073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L’Enquête Af2i 2024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b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enquête toujours renouvelée afin de mieux répondre aux besoins des adhérents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45A201-EE6A-6D28-CECD-480131A7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22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F5B21B1-AA93-5680-46B3-FD416399D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236" y="2079681"/>
            <a:ext cx="3067245" cy="3681413"/>
          </a:xfrm>
        </p:spPr>
        <p:txBody>
          <a:bodyPr>
            <a:noAutofit/>
          </a:bodyPr>
          <a:lstStyle/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Portefeuilles de plus </a:t>
            </a:r>
            <a:b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20 Md€: </a:t>
            </a:r>
          </a:p>
          <a:p>
            <a:pPr marL="457200" lvl="1" indent="0"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41% du nombre </a:t>
            </a:r>
            <a:br>
              <a:rPr lang="fr-FR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des répondants mais </a:t>
            </a:r>
            <a:br>
              <a:rPr lang="fr-FR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90% des encours</a:t>
            </a: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Assurances / Mutuelles: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457200" lvl="1" indent="0"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55% du nombre de répondants mais 71%</a:t>
            </a:r>
            <a:b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des actifs gérés.</a:t>
            </a:r>
          </a:p>
          <a:p>
            <a:pPr marL="0" indent="0" hangingPunct="1">
              <a:spcBef>
                <a:spcPts val="500"/>
              </a:spcBef>
              <a:buClr>
                <a:srgbClr val="003399"/>
              </a:buClr>
              <a:buNone/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DE2189-45A3-DB85-8D60-E827FFD58152}"/>
              </a:ext>
            </a:extLst>
          </p:cNvPr>
          <p:cNvSpPr txBox="1"/>
          <p:nvPr/>
        </p:nvSpPr>
        <p:spPr>
          <a:xfrm>
            <a:off x="944918" y="412403"/>
            <a:ext cx="736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Périmètre des répondants à l’Enquête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FDCFC4-7464-8520-7B1B-47B44EC860D0}"/>
              </a:ext>
            </a:extLst>
          </p:cNvPr>
          <p:cNvSpPr txBox="1"/>
          <p:nvPr/>
        </p:nvSpPr>
        <p:spPr>
          <a:xfrm>
            <a:off x="944918" y="1060672"/>
            <a:ext cx="1105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Un panel représentatif, avec un poids important des assureurs 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et des portefeuilles de plus de 20 Md€</a:t>
            </a:r>
          </a:p>
        </p:txBody>
      </p:sp>
      <p:pic>
        <p:nvPicPr>
          <p:cNvPr id="13" name="Image 12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F5CAA1E8-BCF3-924B-EB07-2EC499952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D7AE43F-E51A-BE7B-36ED-D67248B46D4B}"/>
              </a:ext>
            </a:extLst>
          </p:cNvPr>
          <p:cNvSpPr txBox="1"/>
          <p:nvPr/>
        </p:nvSpPr>
        <p:spPr>
          <a:xfrm>
            <a:off x="944918" y="5928529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2023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AAC847-CA32-AB1A-D8B8-E880807187FE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34A1B3-4608-0435-7F56-60FA673BC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53423"/>
              </p:ext>
            </p:extLst>
          </p:nvPr>
        </p:nvGraphicFramePr>
        <p:xfrm>
          <a:off x="1073703" y="2145329"/>
          <a:ext cx="7366001" cy="3307662"/>
        </p:xfrm>
        <a:graphic>
          <a:graphicData uri="http://schemas.openxmlformats.org/drawingml/2006/table">
            <a:tbl>
              <a:tblPr firstRow="1" firstCol="1" bandRow="1"/>
              <a:tblGrid>
                <a:gridCol w="2525076">
                  <a:extLst>
                    <a:ext uri="{9D8B030D-6E8A-4147-A177-3AD203B41FA5}">
                      <a16:colId xmlns:a16="http://schemas.microsoft.com/office/drawing/2014/main" val="3159769377"/>
                    </a:ext>
                  </a:extLst>
                </a:gridCol>
                <a:gridCol w="974339">
                  <a:extLst>
                    <a:ext uri="{9D8B030D-6E8A-4147-A177-3AD203B41FA5}">
                      <a16:colId xmlns:a16="http://schemas.microsoft.com/office/drawing/2014/main" val="3383313506"/>
                    </a:ext>
                  </a:extLst>
                </a:gridCol>
                <a:gridCol w="974339">
                  <a:extLst>
                    <a:ext uri="{9D8B030D-6E8A-4147-A177-3AD203B41FA5}">
                      <a16:colId xmlns:a16="http://schemas.microsoft.com/office/drawing/2014/main" val="1594456832"/>
                    </a:ext>
                  </a:extLst>
                </a:gridCol>
                <a:gridCol w="1087157">
                  <a:extLst>
                    <a:ext uri="{9D8B030D-6E8A-4147-A177-3AD203B41FA5}">
                      <a16:colId xmlns:a16="http://schemas.microsoft.com/office/drawing/2014/main" val="3081060083"/>
                    </a:ext>
                  </a:extLst>
                </a:gridCol>
                <a:gridCol w="864939">
                  <a:extLst>
                    <a:ext uri="{9D8B030D-6E8A-4147-A177-3AD203B41FA5}">
                      <a16:colId xmlns:a16="http://schemas.microsoft.com/office/drawing/2014/main" val="1306911633"/>
                    </a:ext>
                  </a:extLst>
                </a:gridCol>
                <a:gridCol w="940151">
                  <a:extLst>
                    <a:ext uri="{9D8B030D-6E8A-4147-A177-3AD203B41FA5}">
                      <a16:colId xmlns:a16="http://schemas.microsoft.com/office/drawing/2014/main" val="2030270941"/>
                    </a:ext>
                  </a:extLst>
                </a:gridCol>
              </a:tblGrid>
              <a:tr h="27139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61AF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Répartition des répondants par taille, famille et cadre réglementaire</a:t>
                      </a:r>
                      <a:endParaRPr lang="fr-FR" sz="1100">
                        <a:effectLst/>
                        <a:highlight>
                          <a:srgbClr val="0061A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03540"/>
                  </a:ext>
                </a:extLst>
              </a:tr>
              <a:tr h="593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 répondants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Répondants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des actifs gérés (M€)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 des actifs gérés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Moyenne des actifs gérés (M€)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35931"/>
                  </a:ext>
                </a:extLst>
              </a:tr>
              <a:tr h="27139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61AF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 familles d'investisseurs institutionnels</a:t>
                      </a:r>
                      <a:endParaRPr lang="fr-FR" sz="1100">
                        <a:effectLst/>
                        <a:highlight>
                          <a:srgbClr val="0061A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27919"/>
                  </a:ext>
                </a:extLst>
              </a:tr>
              <a:tr h="27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Retraite-prévoyance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246 221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12 959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051615"/>
                  </a:ext>
                </a:extLst>
              </a:tr>
              <a:tr h="27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Assurances / Mutuelles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1 583 876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43 997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090760"/>
                  </a:ext>
                </a:extLst>
              </a:tr>
              <a:tr h="27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Autres entités réglementées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389 507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17.5%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35 410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760289"/>
                  </a:ext>
                </a:extLst>
              </a:tr>
              <a:tr h="27139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61AF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 taille des portefeuilles</a:t>
                      </a:r>
                      <a:endParaRPr lang="fr-FR" sz="1100">
                        <a:effectLst/>
                        <a:highlight>
                          <a:srgbClr val="0061A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99558"/>
                  </a:ext>
                </a:extLst>
              </a:tr>
              <a:tr h="27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Moins de 2 Md€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8 643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81724"/>
                  </a:ext>
                </a:extLst>
              </a:tr>
              <a:tr h="27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Entre 2 et 20 Md€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193 231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8.7%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7 432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621236"/>
                  </a:ext>
                </a:extLst>
              </a:tr>
              <a:tr h="27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Plus de 20 Md€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2 017 730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90.9%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74 731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50276"/>
                  </a:ext>
                </a:extLst>
              </a:tr>
              <a:tr h="27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highlight>
                            <a:srgbClr val="D4DCF0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100">
                        <a:effectLst/>
                        <a:highlight>
                          <a:srgbClr val="D4DCF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highlight>
                            <a:srgbClr val="D4DCF0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</a:t>
                      </a:r>
                      <a:endParaRPr lang="fr-FR" sz="1100">
                        <a:effectLst/>
                        <a:highlight>
                          <a:srgbClr val="D4DCF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highlight>
                            <a:srgbClr val="D4DCF0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fr-FR" sz="1100">
                        <a:effectLst/>
                        <a:highlight>
                          <a:srgbClr val="D4DCF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highlight>
                            <a:srgbClr val="D4DCF0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2 219 604</a:t>
                      </a:r>
                      <a:endParaRPr lang="fr-FR" sz="1100">
                        <a:effectLst/>
                        <a:highlight>
                          <a:srgbClr val="D4DCF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highlight>
                            <a:srgbClr val="D4DCF0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100.0%</a:t>
                      </a:r>
                      <a:endParaRPr lang="fr-FR" sz="1100">
                        <a:effectLst/>
                        <a:highlight>
                          <a:srgbClr val="D4DCF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4DCF0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33 630</a:t>
                      </a:r>
                      <a:endParaRPr lang="fr-FR" sz="1100" dirty="0">
                        <a:effectLst/>
                        <a:highlight>
                          <a:srgbClr val="D4DCF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65041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2DF033-99A2-7CF8-150D-07074E3F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76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Évolution du montant des actifs gérés </a:t>
            </a:r>
            <a:r>
              <a:rPr lang="fr-FR" sz="1400" b="1" dirty="0">
                <a:solidFill>
                  <a:srgbClr val="002060"/>
                </a:solidFill>
              </a:rPr>
              <a:t>en milliards d’euros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98E8B2-3719-5636-5D1F-E6B6039A2833}"/>
              </a:ext>
            </a:extLst>
          </p:cNvPr>
          <p:cNvSpPr txBox="1"/>
          <p:nvPr/>
        </p:nvSpPr>
        <p:spPr>
          <a:xfrm>
            <a:off x="944918" y="1008591"/>
            <a:ext cx="108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2023, une hausse de 5,9% de l’encours global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914A69-63AE-62E5-9E9D-CA6BF897E54B}"/>
              </a:ext>
            </a:extLst>
          </p:cNvPr>
          <p:cNvSpPr txBox="1"/>
          <p:nvPr/>
        </p:nvSpPr>
        <p:spPr>
          <a:xfrm>
            <a:off x="1201168" y="6038837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9840E8-29BA-606F-8785-4E1438573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8" y="1663988"/>
            <a:ext cx="9226656" cy="43748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0C70369-BE39-3711-69FF-3C8469A63412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E33FF-AE54-0B6C-8DA7-30A0CC03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6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944918" y="412403"/>
            <a:ext cx="1082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Évolution de la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répartition des portefeuilles </a:t>
            </a:r>
            <a:r>
              <a:rPr lang="fr-FR" sz="2800" b="1" dirty="0">
                <a:solidFill>
                  <a:srgbClr val="002060"/>
                </a:solidFill>
              </a:rPr>
              <a:t>des investisseurs institutionnels par classe d’actifs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944918" y="1295377"/>
            <a:ext cx="963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2023, une année de reprise sur les marchés actions et obligataires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420674-969E-D066-9A5B-81151D78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460" y="1980856"/>
            <a:ext cx="2594768" cy="3681413"/>
          </a:xfrm>
        </p:spPr>
        <p:txBody>
          <a:bodyPr>
            <a:noAutofit/>
          </a:bodyPr>
          <a:lstStyle/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Obligations et actions:</a:t>
            </a:r>
            <a:b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poids quasiment inchangé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Liquidités: </a:t>
            </a:r>
            <a:b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la plus forte hausse en 2023 (+0,3pp)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Immobilier:</a:t>
            </a:r>
            <a:b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la plus forte baisse </a:t>
            </a:r>
            <a:b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(-0,5pp) après une forte croissance en 2022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500"/>
              </a:spcBef>
              <a:spcAft>
                <a:spcPts val="1200"/>
              </a:spcAft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Capital investissement: </a:t>
            </a:r>
            <a:b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ralentissement de la progression</a:t>
            </a:r>
          </a:p>
          <a:p>
            <a:pPr marL="0" indent="361959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Tx/>
              <a:buFont typeface="Wingdings"/>
              <a:buNone/>
              <a:defRPr sz="2000"/>
            </a:pPr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7A935D-1AE8-A586-E5BA-04D9B9D4B767}"/>
              </a:ext>
            </a:extLst>
          </p:cNvPr>
          <p:cNvSpPr txBox="1"/>
          <p:nvPr/>
        </p:nvSpPr>
        <p:spPr>
          <a:xfrm>
            <a:off x="1201168" y="5816641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15C0E9-1217-FE97-593C-1E96E0CA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13" y="1895058"/>
            <a:ext cx="8243552" cy="39052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6C0ABC-08E2-75AB-103E-D9D20CBBE6EC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865D9F-5897-DC3B-A032-FD9F2CC2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58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4962B6-37C6-810B-D469-BA5A0C2E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85" y="2079098"/>
            <a:ext cx="8133051" cy="4276738"/>
          </a:xfrm>
          <a:prstGeom prst="rect">
            <a:avLst/>
          </a:prstGeom>
        </p:spPr>
      </p:pic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id="{E1DB439F-2C5B-903C-A2F1-17D90B91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" y="6155376"/>
            <a:ext cx="979937" cy="5648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0CCF36-1353-36B2-EB93-B85F6AF0BEFB}"/>
              </a:ext>
            </a:extLst>
          </p:cNvPr>
          <p:cNvSpPr txBox="1"/>
          <p:nvPr/>
        </p:nvSpPr>
        <p:spPr>
          <a:xfrm>
            <a:off x="827314" y="421928"/>
            <a:ext cx="1120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Répartition des portefeuilles par classes d’actifs </a:t>
            </a:r>
            <a:br>
              <a:rPr lang="fr-FR" sz="2800" b="1" dirty="0">
                <a:solidFill>
                  <a:srgbClr val="002060"/>
                </a:solidFill>
              </a:rPr>
            </a:b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selon la famille d’institutionnels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1400" b="1" dirty="0">
                <a:solidFill>
                  <a:srgbClr val="002060"/>
                </a:solidFill>
              </a:rPr>
              <a:t>en % du total des actifs gérés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4C338-1848-E56C-0D9E-62D6BE451DCD}"/>
              </a:ext>
            </a:extLst>
          </p:cNvPr>
          <p:cNvSpPr txBox="1"/>
          <p:nvPr/>
        </p:nvSpPr>
        <p:spPr>
          <a:xfrm>
            <a:off x="827314" y="1312685"/>
            <a:ext cx="1065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exposition aux actions qui reste moins forte chez les compagnies d’assurance et mutuelles notamment en raison des contraintes réglementaires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420674-969E-D066-9A5B-81151D78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321" y="2230433"/>
            <a:ext cx="3067245" cy="3924943"/>
          </a:xfrm>
        </p:spPr>
        <p:txBody>
          <a:bodyPr>
            <a:noAutofit/>
          </a:bodyPr>
          <a:lstStyle/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Assureurs et mutuelles : </a:t>
            </a:r>
            <a:b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part des actions plus de deux fois moins importante que pour les autres types d’investisseurs institutionnels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r>
              <a:rPr lang="fr-FR" sz="1600" b="1" dirty="0">
                <a:solidFill>
                  <a:srgbClr val="002060"/>
                </a:solidFill>
              </a:rPr>
              <a:t>Pour plusieurs membres </a:t>
            </a:r>
            <a:br>
              <a:rPr lang="fr-FR" sz="1600" b="1" dirty="0">
                <a:solidFill>
                  <a:srgbClr val="002060"/>
                </a:solidFill>
              </a:rPr>
            </a:br>
            <a:r>
              <a:rPr lang="fr-FR" sz="1600" b="1" dirty="0">
                <a:solidFill>
                  <a:srgbClr val="002060"/>
                </a:solidFill>
              </a:rPr>
              <a:t>de l’Af2i autres qu’assureurs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b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part d’actions dans le portefeuille d’investissements approche ou même dépasse les 40% (illustration des effets  Solva II ….).</a:t>
            </a:r>
          </a:p>
          <a:p>
            <a:pPr hangingPunct="1">
              <a:spcBef>
                <a:spcPts val="500"/>
              </a:spcBef>
              <a:buClr>
                <a:srgbClr val="003399"/>
              </a:buClr>
              <a:defRPr sz="2000" b="1">
                <a:solidFill>
                  <a:srgbClr val="003399"/>
                </a:solidFill>
              </a:defRPr>
            </a:pP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361959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Tx/>
              <a:buFont typeface="Wingdings"/>
              <a:buNone/>
              <a:defRPr sz="2000"/>
            </a:pP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DC3CB3C-0ABB-4A33-8EDF-11413BD7EAF4}"/>
              </a:ext>
            </a:extLst>
          </p:cNvPr>
          <p:cNvSpPr txBox="1"/>
          <p:nvPr/>
        </p:nvSpPr>
        <p:spPr>
          <a:xfrm>
            <a:off x="1201168" y="6182583"/>
            <a:ext cx="1663330" cy="233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 : Enquête Af2i 2024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87335C-0145-41D8-0D52-C6C8B4391057}"/>
              </a:ext>
            </a:extLst>
          </p:cNvPr>
          <p:cNvSpPr txBox="1">
            <a:spLocks/>
          </p:cNvSpPr>
          <p:nvPr/>
        </p:nvSpPr>
        <p:spPr>
          <a:xfrm>
            <a:off x="4686299" y="6508186"/>
            <a:ext cx="2819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2060"/>
                </a:solidFill>
              </a:rPr>
              <a:t>Les Entretiens de l'Af2i – 9 juillet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F69A1C-8031-70D6-EBF0-63A52CAD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6F4C-A8A1-4511-BED0-D9A7FF7E2F4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60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2216</Words>
  <Application>Microsoft Office PowerPoint</Application>
  <PresentationFormat>Grand écran</PresentationFormat>
  <Paragraphs>422</Paragraphs>
  <Slides>38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d’administration  5 novembre 2020</dc:title>
  <dc:creator>Hubert RODARIE</dc:creator>
  <cp:lastModifiedBy>Eric Sidot</cp:lastModifiedBy>
  <cp:revision>325</cp:revision>
  <cp:lastPrinted>2024-07-05T13:46:40Z</cp:lastPrinted>
  <dcterms:created xsi:type="dcterms:W3CDTF">2020-11-03T14:53:18Z</dcterms:created>
  <dcterms:modified xsi:type="dcterms:W3CDTF">2024-07-09T13:08:04Z</dcterms:modified>
</cp:coreProperties>
</file>